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26" d="100"/>
          <a:sy n="26" d="100"/>
        </p:scale>
        <p:origin x="-1224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00EAF-4C2F-4315-AF15-AF8DAD55B75C}" type="datetimeFigureOut">
              <a:rPr lang="ru-RU"/>
              <a:pPr>
                <a:defRPr/>
              </a:pPr>
              <a:t>25.09.2016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A4AAA-7670-401F-B5CF-2BF7E14928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9DADE-9D6A-47D7-B625-E028B0222E5E}" type="datetimeFigureOut">
              <a:rPr lang="ru-RU"/>
              <a:pPr>
                <a:defRPr/>
              </a:pPr>
              <a:t>25.09.2016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ADCBD-8D07-4163-BEA7-715ED77073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A9E47-CC1F-4FCD-BD03-F934EA7BBF66}" type="datetimeFigureOut">
              <a:rPr lang="ru-RU"/>
              <a:pPr>
                <a:defRPr/>
              </a:pPr>
              <a:t>25.09.2016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4C684-5D69-4A6A-AB8F-02F7F288A6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55B33-DC9B-4681-AD79-8EFFBF215A2D}" type="datetimeFigureOut">
              <a:rPr lang="ru-RU"/>
              <a:pPr>
                <a:defRPr/>
              </a:pPr>
              <a:t>25.09.2016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8B2B8-51E6-4E9C-BE70-EF66E7A4D5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68334-9E51-4830-9B38-C27D2BBEC950}" type="datetimeFigureOut">
              <a:rPr lang="ru-RU"/>
              <a:pPr>
                <a:defRPr/>
              </a:pPr>
              <a:t>25.09.2016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54313-3781-447A-B4CE-68D4385D90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857C0-9830-4F1F-8838-BF8E3D857D8F}" type="datetimeFigureOut">
              <a:rPr lang="ru-RU"/>
              <a:pPr>
                <a:defRPr/>
              </a:pPr>
              <a:t>25.09.2016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A480F-BCDF-43FE-951B-2009C6F7AC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479D3-16D2-4706-82E7-AF5EEC9D0C7B}" type="datetimeFigureOut">
              <a:rPr lang="ru-RU"/>
              <a:pPr>
                <a:defRPr/>
              </a:pPr>
              <a:t>25.09.2016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11E6D-DBA1-43CA-8006-65B4BA8B7D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084BA-7EAB-423E-AF68-5AB986D14D56}" type="datetimeFigureOut">
              <a:rPr lang="ru-RU"/>
              <a:pPr>
                <a:defRPr/>
              </a:pPr>
              <a:t>25.09.2016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2E111-5331-45A3-AB6F-F259C22A9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3A4A6-8F28-43C5-8832-080964A57006}" type="datetimeFigureOut">
              <a:rPr lang="ru-RU"/>
              <a:pPr>
                <a:defRPr/>
              </a:pPr>
              <a:t>25.09.2016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2C941-B6D2-4053-A75D-0C894C6A64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88760-8C18-4755-8D5B-86888EC9BCD0}" type="datetimeFigureOut">
              <a:rPr lang="ru-RU"/>
              <a:pPr>
                <a:defRPr/>
              </a:pPr>
              <a:t>25.09.2016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6A690-4171-48C9-999A-9239624223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F6157-1BF6-4117-9DEA-71A40516F70B}" type="datetimeFigureOut">
              <a:rPr lang="ru-RU"/>
              <a:pPr>
                <a:defRPr/>
              </a:pPr>
              <a:t>25.09.2016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15B92-518E-4065-BFE9-51184DCD0E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26C491-84EA-4D6C-9272-869B74E500E6}" type="datetimeFigureOut">
              <a:rPr lang="ru-RU"/>
              <a:pPr>
                <a:defRPr/>
              </a:pPr>
              <a:t>25.09.2016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A50B87-04FD-4B4B-A80C-3D606CB8A9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F:\Новая папка\фоны\bumaga dlya stendov\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TextBox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2688" y="1682750"/>
            <a:ext cx="7102475" cy="1693863"/>
          </a:xfrm>
          <a:prstGeom prst="rect">
            <a:avLst/>
          </a:prstGeom>
          <a:noFill/>
        </p:spPr>
      </p:pic>
      <p:pic>
        <p:nvPicPr>
          <p:cNvPr id="1028" name="Picture 4" descr="F:\люда\работа\кризис 3\gne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15138" y="762000"/>
            <a:ext cx="1633537" cy="1285875"/>
          </a:xfrm>
          <a:prstGeom prst="rect">
            <a:avLst/>
          </a:prstGeom>
          <a:noFill/>
        </p:spPr>
      </p:pic>
      <p:pic>
        <p:nvPicPr>
          <p:cNvPr id="13316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2988" y="3284538"/>
            <a:ext cx="2808287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F:\Новая папка\фоны\bumaga dlya stendov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4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85918" y="0"/>
            <a:ext cx="576657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n w="317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Что делать родителям?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63" y="928688"/>
            <a:ext cx="8286750" cy="8572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32" name="Прямоугольник 3"/>
          <p:cNvSpPr>
            <a:spLocks noChangeArrowheads="1"/>
          </p:cNvSpPr>
          <p:nvPr/>
        </p:nvSpPr>
        <p:spPr bwMode="auto">
          <a:xfrm>
            <a:off x="571500" y="1000125"/>
            <a:ext cx="8143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Сменить тактику и стратегию общения с ребенком: пора признать, что он взрослый (ну почти!), уважать его мнение и стремление к самостоятельности.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63" y="2071688"/>
            <a:ext cx="8286750" cy="8572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Постоянно предлагать выбор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 (либо иллюзию выбора - такая вот хитрость во благо всем).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63" y="3286125"/>
            <a:ext cx="8286750" cy="8572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Не заставлять, а просить помочь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58888" y="4643438"/>
            <a:ext cx="7527925" cy="8572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Помните, что ребенок многие слова и поступки повторяет за Вами,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поэтому следите за собой .</a:t>
            </a:r>
            <a:endParaRPr lang="ru-RU" dirty="0"/>
          </a:p>
        </p:txBody>
      </p:sp>
      <p:pic>
        <p:nvPicPr>
          <p:cNvPr id="22536" name="Picture 4" descr="F:\Новая папка\люди\ксиса\ро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28688" y="2286000"/>
            <a:ext cx="4195763" cy="419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F:\Новая папка\фоны\bumaga dlya stendov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4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85918" y="0"/>
            <a:ext cx="576657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n w="317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Что делать родителям?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63" y="928688"/>
            <a:ext cx="8286750" cy="10001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1500" y="1000125"/>
            <a:ext cx="814387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Когда ребенок злится, у него истерика, то бесполезно объяснять, что так делать нехорошо, отложите это до тех пор, когда малыш успокоится. Пока же можно взять его за руку и увести в спокойное безлюдное место.</a:t>
            </a:r>
            <a:endParaRPr lang="ru-RU" b="1" dirty="0">
              <a:latin typeface="+mn-lt"/>
              <a:cs typeface="+mn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63" y="2286000"/>
            <a:ext cx="8286750" cy="135731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Для благополучного развития ребенка желательно подчеркивать, какой он уже большой, не «сюсюкаться», не стараться все сделать за малыша. Разговаривайте с ним, как с равным, как  с человеком, мнение которого Вам интересно.</a:t>
            </a:r>
            <a:endParaRPr lang="ru-RU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1500" y="4000500"/>
            <a:ext cx="8286750" cy="8572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Любите ребенка и показывайте ему,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что он Вам дорог даже заплаканный, упрямый, капризный.</a:t>
            </a:r>
            <a:endParaRPr lang="ru-RU" dirty="0"/>
          </a:p>
        </p:txBody>
      </p:sp>
      <p:pic>
        <p:nvPicPr>
          <p:cNvPr id="23559" name="Picture 2" descr="F:\Новая папка\люди\Semja 2\7о801с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7663" y="3429000"/>
            <a:ext cx="2446337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Прямоугольник 9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9025" y="5218113"/>
            <a:ext cx="4584700" cy="896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F:\Новая папка\фоны\bumaga dlya stendov\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20685" y="679430"/>
            <a:ext cx="8149467" cy="13234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Кризис</a:t>
            </a:r>
            <a:r>
              <a:rPr lang="ru-RU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 </a:t>
            </a:r>
            <a:r>
              <a:rPr lang="ru-RU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трех лет </a:t>
            </a:r>
            <a:endParaRPr lang="ru-RU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 один из самых ярких по проявлениям кризисов детства, нередко застающий родителей врасплох.</a:t>
            </a:r>
          </a:p>
        </p:txBody>
      </p:sp>
      <p:sp>
        <p:nvSpPr>
          <p:cNvPr id="14339" name="Прямоугольник 5"/>
          <p:cNvSpPr>
            <a:spLocks noChangeArrowheads="1"/>
          </p:cNvSpPr>
          <p:nvPr/>
        </p:nvSpPr>
        <p:spPr bwMode="auto">
          <a:xfrm>
            <a:off x="571500" y="1928813"/>
            <a:ext cx="785812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latin typeface="Monotype Corsiva" pitchFamily="66" charset="0"/>
              </a:rPr>
              <a:t>Любой кризис  - это внутреннее противоречие между «хочу» и «могу».</a:t>
            </a:r>
          </a:p>
          <a:p>
            <a:pPr algn="ctr"/>
            <a:endParaRPr lang="ru-RU" sz="2400" b="1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endParaRPr lang="ru-RU" sz="2400" b="1">
              <a:solidFill>
                <a:srgbClr val="7030A0"/>
              </a:solidFill>
              <a:latin typeface="Monotype Corsiva" pitchFamily="66" charset="0"/>
            </a:endParaRPr>
          </a:p>
          <a:p>
            <a:pPr algn="ctr"/>
            <a:endParaRPr lang="ru-RU" sz="2400" b="1">
              <a:solidFill>
                <a:srgbClr val="7030A0"/>
              </a:solidFill>
              <a:latin typeface="Monotype Corsiva" pitchFamily="66" charset="0"/>
            </a:endParaRPr>
          </a:p>
          <a:p>
            <a:pPr algn="ctr"/>
            <a:endParaRPr lang="ru-RU" sz="2400" b="1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14340" name="Прямоугольник 7"/>
          <p:cNvSpPr>
            <a:spLocks noChangeArrowheads="1"/>
          </p:cNvSpPr>
          <p:nvPr/>
        </p:nvSpPr>
        <p:spPr bwMode="auto">
          <a:xfrm>
            <a:off x="571500" y="3357563"/>
            <a:ext cx="29289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0000"/>
                </a:solidFill>
                <a:latin typeface="Monotype Corsiva" pitchFamily="66" charset="0"/>
              </a:rPr>
              <a:t>Внутренний конфликт</a:t>
            </a:r>
          </a:p>
          <a:p>
            <a:pPr algn="ctr"/>
            <a:r>
              <a:rPr lang="ru-RU" sz="2000" b="1">
                <a:solidFill>
                  <a:srgbClr val="002060"/>
                </a:solidFill>
                <a:latin typeface="Monotype Corsiva" pitchFamily="66" charset="0"/>
              </a:rPr>
              <a:t>многие желания ребенка не</a:t>
            </a:r>
          </a:p>
          <a:p>
            <a:pPr algn="ctr"/>
            <a:r>
              <a:rPr lang="ru-RU" sz="2000" b="1">
                <a:solidFill>
                  <a:srgbClr val="002060"/>
                </a:solidFill>
                <a:latin typeface="Monotype Corsiva" pitchFamily="66" charset="0"/>
              </a:rPr>
              <a:t>соответствуют  его реальным возможностям </a:t>
            </a:r>
            <a:endParaRPr lang="ru-RU" sz="200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4341" name="Прямоугольник 8"/>
          <p:cNvSpPr>
            <a:spLocks noChangeArrowheads="1"/>
          </p:cNvSpPr>
          <p:nvPr/>
        </p:nvSpPr>
        <p:spPr bwMode="auto">
          <a:xfrm>
            <a:off x="5786438" y="3357563"/>
            <a:ext cx="24288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0000"/>
                </a:solidFill>
                <a:latin typeface="Monotype Corsiva" pitchFamily="66" charset="0"/>
              </a:rPr>
              <a:t>Внешний конфликт</a:t>
            </a:r>
          </a:p>
          <a:p>
            <a:pPr algn="ctr"/>
            <a:r>
              <a:rPr lang="ru-RU" sz="2000" b="1">
                <a:solidFill>
                  <a:srgbClr val="002060"/>
                </a:solidFill>
                <a:latin typeface="Monotype Corsiva" pitchFamily="66" charset="0"/>
              </a:rPr>
              <a:t>Ребенок сталкивается с постоянной опекой взрослых </a:t>
            </a:r>
            <a:endParaRPr lang="ru-RU" sz="200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4342" name="Прямоугольник 9"/>
          <p:cNvSpPr>
            <a:spLocks noChangeArrowheads="1"/>
          </p:cNvSpPr>
          <p:nvPr/>
        </p:nvSpPr>
        <p:spPr bwMode="auto">
          <a:xfrm>
            <a:off x="2771775" y="5000625"/>
            <a:ext cx="29527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0D0D0D"/>
                </a:solidFill>
                <a:latin typeface="Monotype Corsiva" pitchFamily="66" charset="0"/>
              </a:rPr>
              <a:t>И что делать в такой ситуации? </a:t>
            </a:r>
          </a:p>
          <a:p>
            <a:pPr algn="ctr"/>
            <a:r>
              <a:rPr lang="ru-RU" sz="1400" b="1">
                <a:solidFill>
                  <a:srgbClr val="FF0000"/>
                </a:solidFill>
                <a:latin typeface="Monotype Corsiva" pitchFamily="66" charset="0"/>
              </a:rPr>
              <a:t>Сопротивляться или смириться. </a:t>
            </a:r>
          </a:p>
          <a:p>
            <a:pPr algn="ctr"/>
            <a:r>
              <a:rPr lang="ru-RU" sz="1400" b="1">
                <a:solidFill>
                  <a:srgbClr val="0D0D0D"/>
                </a:solidFill>
                <a:latin typeface="Monotype Corsiva" pitchFamily="66" charset="0"/>
              </a:rPr>
              <a:t>Другого выхода нет. Вот малыш и сопротивляется , как может!</a:t>
            </a:r>
          </a:p>
        </p:txBody>
      </p:sp>
      <p:pic>
        <p:nvPicPr>
          <p:cNvPr id="14343" name="Picture 4" descr="F:\Новая папка\люди\ксиса\86c99599517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2781300"/>
            <a:ext cx="2357438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F:\Новая папка\фоны\bumaga dlya stendov\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00430" y="4500570"/>
            <a:ext cx="206332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Временные рамки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2, 5 – 3, 5 года</a:t>
            </a:r>
          </a:p>
        </p:txBody>
      </p:sp>
      <p:grpSp>
        <p:nvGrpSpPr>
          <p:cNvPr id="5" name="Штриховая стрелка вправо 4"/>
          <p:cNvGrpSpPr>
            <a:grpSpLocks/>
          </p:cNvGrpSpPr>
          <p:nvPr/>
        </p:nvGrpSpPr>
        <p:grpSpPr bwMode="auto">
          <a:xfrm>
            <a:off x="476250" y="927100"/>
            <a:ext cx="2711450" cy="1712913"/>
            <a:chOff x="300" y="584"/>
            <a:chExt cx="1708" cy="1079"/>
          </a:xfrm>
        </p:grpSpPr>
        <p:pic>
          <p:nvPicPr>
            <p:cNvPr id="15363" name="Штриховая стрелка вправо 4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0" y="584"/>
              <a:ext cx="1708" cy="1079"/>
            </a:xfrm>
            <a:prstGeom prst="rect">
              <a:avLst/>
            </a:prstGeom>
            <a:noFill/>
          </p:spPr>
        </p:pic>
        <p:sp>
          <p:nvSpPr>
            <p:cNvPr id="15364" name="Text Box 4"/>
            <p:cNvSpPr txBox="1">
              <a:spLocks noChangeArrowheads="1"/>
            </p:cNvSpPr>
            <p:nvPr/>
          </p:nvSpPr>
          <p:spPr bwMode="auto">
            <a:xfrm rot="1401170">
              <a:off x="442" y="917"/>
              <a:ext cx="1436" cy="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6" name="Штриховая стрелка вправо 5"/>
          <p:cNvGrpSpPr>
            <a:grpSpLocks/>
          </p:cNvGrpSpPr>
          <p:nvPr/>
        </p:nvGrpSpPr>
        <p:grpSpPr bwMode="auto">
          <a:xfrm>
            <a:off x="5608638" y="847725"/>
            <a:ext cx="2657475" cy="1803400"/>
            <a:chOff x="3533" y="534"/>
            <a:chExt cx="1674" cy="1136"/>
          </a:xfrm>
        </p:grpSpPr>
        <p:pic>
          <p:nvPicPr>
            <p:cNvPr id="15366" name="Штриховая стрелка вправо 5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33" y="534"/>
              <a:ext cx="1674" cy="1136"/>
            </a:xfrm>
            <a:prstGeom prst="rect">
              <a:avLst/>
            </a:prstGeom>
            <a:noFill/>
          </p:spPr>
        </p:pic>
        <p:sp>
          <p:nvSpPr>
            <p:cNvPr id="15367" name="Text Box 7"/>
            <p:cNvSpPr txBox="1">
              <a:spLocks noChangeArrowheads="1"/>
            </p:cNvSpPr>
            <p:nvPr/>
          </p:nvSpPr>
          <p:spPr bwMode="auto">
            <a:xfrm rot="9202872">
              <a:off x="3646" y="907"/>
              <a:ext cx="1436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7" name="Штриховая стрелка вправо 6"/>
          <p:cNvGrpSpPr>
            <a:grpSpLocks/>
          </p:cNvGrpSpPr>
          <p:nvPr/>
        </p:nvGrpSpPr>
        <p:grpSpPr bwMode="auto">
          <a:xfrm>
            <a:off x="5797550" y="2676525"/>
            <a:ext cx="2828925" cy="1182688"/>
            <a:chOff x="3652" y="1686"/>
            <a:chExt cx="1782" cy="745"/>
          </a:xfrm>
        </p:grpSpPr>
        <p:pic>
          <p:nvPicPr>
            <p:cNvPr id="15369" name="Штриховая стрелка вправо 6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52" y="1686"/>
              <a:ext cx="1782" cy="745"/>
            </a:xfrm>
            <a:prstGeom prst="rect">
              <a:avLst/>
            </a:prstGeom>
            <a:noFill/>
          </p:spPr>
        </p:pic>
        <p:sp>
          <p:nvSpPr>
            <p:cNvPr id="15370" name="Text Box 10"/>
            <p:cNvSpPr txBox="1">
              <a:spLocks noChangeArrowheads="1"/>
            </p:cNvSpPr>
            <p:nvPr/>
          </p:nvSpPr>
          <p:spPr bwMode="auto">
            <a:xfrm rot="10800000">
              <a:off x="3859" y="1879"/>
              <a:ext cx="1436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8" name="Штриховая стрелка вправо 7"/>
          <p:cNvGrpSpPr>
            <a:grpSpLocks/>
          </p:cNvGrpSpPr>
          <p:nvPr/>
        </p:nvGrpSpPr>
        <p:grpSpPr bwMode="auto">
          <a:xfrm>
            <a:off x="579438" y="2889250"/>
            <a:ext cx="2833687" cy="1182688"/>
            <a:chOff x="365" y="1820"/>
            <a:chExt cx="1785" cy="745"/>
          </a:xfrm>
        </p:grpSpPr>
        <p:pic>
          <p:nvPicPr>
            <p:cNvPr id="15372" name="Штриховая стрелка вправо 7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65" y="1820"/>
              <a:ext cx="1785" cy="745"/>
            </a:xfrm>
            <a:prstGeom prst="rect">
              <a:avLst/>
            </a:prstGeom>
            <a:noFill/>
          </p:spPr>
        </p:pic>
        <p:sp>
          <p:nvSpPr>
            <p:cNvPr id="15373" name="Text Box 13"/>
            <p:cNvSpPr txBox="1">
              <a:spLocks noChangeArrowheads="1"/>
            </p:cNvSpPr>
            <p:nvPr/>
          </p:nvSpPr>
          <p:spPr bwMode="auto">
            <a:xfrm rot="10800000">
              <a:off x="510" y="2014"/>
              <a:ext cx="1436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9" name="Штриховая стрелка вправо 8"/>
          <p:cNvGrpSpPr>
            <a:grpSpLocks/>
          </p:cNvGrpSpPr>
          <p:nvPr/>
        </p:nvGrpSpPr>
        <p:grpSpPr bwMode="auto">
          <a:xfrm>
            <a:off x="5754688" y="4138613"/>
            <a:ext cx="2651125" cy="1811337"/>
            <a:chOff x="3625" y="2607"/>
            <a:chExt cx="1670" cy="1141"/>
          </a:xfrm>
        </p:grpSpPr>
        <p:pic>
          <p:nvPicPr>
            <p:cNvPr id="15375" name="Штриховая стрелка вправо 8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625" y="2607"/>
              <a:ext cx="1670" cy="1141"/>
            </a:xfrm>
            <a:prstGeom prst="rect">
              <a:avLst/>
            </a:prstGeom>
            <a:noFill/>
          </p:spPr>
        </p:pic>
        <p:sp>
          <p:nvSpPr>
            <p:cNvPr id="15376" name="Text Box 16"/>
            <p:cNvSpPr txBox="1">
              <a:spLocks noChangeArrowheads="1"/>
            </p:cNvSpPr>
            <p:nvPr/>
          </p:nvSpPr>
          <p:spPr bwMode="auto">
            <a:xfrm rot="12417271">
              <a:off x="3735" y="3009"/>
              <a:ext cx="1436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0" name="Штриховая стрелка вправо 9"/>
          <p:cNvGrpSpPr>
            <a:grpSpLocks/>
          </p:cNvGrpSpPr>
          <p:nvPr/>
        </p:nvGrpSpPr>
        <p:grpSpPr bwMode="auto">
          <a:xfrm>
            <a:off x="719138" y="4243388"/>
            <a:ext cx="2578100" cy="1919287"/>
            <a:chOff x="453" y="2673"/>
            <a:chExt cx="1624" cy="1209"/>
          </a:xfrm>
        </p:grpSpPr>
        <p:pic>
          <p:nvPicPr>
            <p:cNvPr id="15378" name="Штриховая стрелка вправо 9"/>
            <p:cNvPicPr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53" y="2673"/>
              <a:ext cx="1624" cy="1209"/>
            </a:xfrm>
            <a:prstGeom prst="rect">
              <a:avLst/>
            </a:prstGeom>
            <a:noFill/>
          </p:spPr>
        </p:pic>
        <p:sp>
          <p:nvSpPr>
            <p:cNvPr id="15379" name="Text Box 19"/>
            <p:cNvSpPr txBox="1">
              <a:spLocks noChangeArrowheads="1"/>
            </p:cNvSpPr>
            <p:nvPr/>
          </p:nvSpPr>
          <p:spPr bwMode="auto">
            <a:xfrm rot="19744219">
              <a:off x="567" y="3096"/>
              <a:ext cx="1436" cy="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1" name="Штриховая стрелка вправо 10"/>
          <p:cNvGrpSpPr>
            <a:grpSpLocks/>
          </p:cNvGrpSpPr>
          <p:nvPr/>
        </p:nvGrpSpPr>
        <p:grpSpPr bwMode="auto">
          <a:xfrm>
            <a:off x="3797300" y="390525"/>
            <a:ext cx="1189038" cy="1931988"/>
            <a:chOff x="2392" y="246"/>
            <a:chExt cx="749" cy="1217"/>
          </a:xfrm>
        </p:grpSpPr>
        <p:pic>
          <p:nvPicPr>
            <p:cNvPr id="15381" name="Штриховая стрелка вправо 10"/>
            <p:cNvPicPr>
              <a:picLocks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392" y="246"/>
              <a:ext cx="749" cy="1217"/>
            </a:xfrm>
            <a:prstGeom prst="rect">
              <a:avLst/>
            </a:prstGeom>
            <a:noFill/>
          </p:spPr>
        </p:pic>
        <p:sp>
          <p:nvSpPr>
            <p:cNvPr id="15382" name="Text Box 22"/>
            <p:cNvSpPr txBox="1">
              <a:spLocks noChangeArrowheads="1"/>
            </p:cNvSpPr>
            <p:nvPr/>
          </p:nvSpPr>
          <p:spPr bwMode="auto">
            <a:xfrm rot="5400000">
              <a:off x="2331" y="643"/>
              <a:ext cx="873" cy="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pic>
        <p:nvPicPr>
          <p:cNvPr id="12" name="TextBox 11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13038" y="5211763"/>
            <a:ext cx="3821112" cy="927100"/>
          </a:xfrm>
          <a:prstGeom prst="rect">
            <a:avLst/>
          </a:prstGeom>
          <a:noFill/>
        </p:spPr>
      </p:pic>
      <p:pic>
        <p:nvPicPr>
          <p:cNvPr id="15385" name="Picture 4" descr="F:\Новая папка\звездочки\рожи\0000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57250" y="5286375"/>
            <a:ext cx="84296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6" name="Picture 4" descr="F:\Новая папка\звездочки\рожи\0000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2938" y="3143250"/>
            <a:ext cx="842962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7" name="Picture 4" descr="F:\Новая папка\звездочки\рожи\0000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1500" y="1000125"/>
            <a:ext cx="84296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8" name="Picture 4" descr="F:\Новая папка\звездочки\рожи\0000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929063" y="142875"/>
            <a:ext cx="842962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9" name="Picture 4" descr="F:\Новая папка\звездочки\рожи\0000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429500" y="857250"/>
            <a:ext cx="84296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0" name="Picture 4" descr="F:\Новая папка\звездочки\рожи\0000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786688" y="2928938"/>
            <a:ext cx="842962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1" name="Picture 4" descr="F:\Новая папка\звездочки\рожи\0000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572375" y="5143500"/>
            <a:ext cx="84296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92" name="Прямоугольник 19"/>
          <p:cNvSpPr>
            <a:spLocks noChangeArrowheads="1"/>
          </p:cNvSpPr>
          <p:nvPr/>
        </p:nvSpPr>
        <p:spPr bwMode="auto">
          <a:xfrm rot="-1870150">
            <a:off x="1352550" y="4908550"/>
            <a:ext cx="14716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Calibri" pitchFamily="34" charset="0"/>
              </a:rPr>
              <a:t>Негативизм</a:t>
            </a:r>
            <a:endParaRPr lang="ru-RU">
              <a:latin typeface="Calibri" pitchFamily="34" charset="0"/>
            </a:endParaRPr>
          </a:p>
        </p:txBody>
      </p:sp>
      <p:sp>
        <p:nvSpPr>
          <p:cNvPr id="15393" name="Прямоугольник 20"/>
          <p:cNvSpPr>
            <a:spLocks noChangeArrowheads="1"/>
          </p:cNvSpPr>
          <p:nvPr/>
        </p:nvSpPr>
        <p:spPr bwMode="auto">
          <a:xfrm>
            <a:off x="1428750" y="3286125"/>
            <a:ext cx="1346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Calibri" pitchFamily="34" charset="0"/>
              </a:rPr>
              <a:t>Упрямство</a:t>
            </a:r>
            <a:endParaRPr lang="ru-RU">
              <a:latin typeface="Calibri" pitchFamily="34" charset="0"/>
            </a:endParaRPr>
          </a:p>
        </p:txBody>
      </p:sp>
      <p:sp>
        <p:nvSpPr>
          <p:cNvPr id="15394" name="Прямоугольник 21"/>
          <p:cNvSpPr>
            <a:spLocks noChangeArrowheads="1"/>
          </p:cNvSpPr>
          <p:nvPr/>
        </p:nvSpPr>
        <p:spPr bwMode="auto">
          <a:xfrm rot="1504927">
            <a:off x="1074738" y="1609725"/>
            <a:ext cx="17954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Calibri" pitchFamily="34" charset="0"/>
              </a:rPr>
              <a:t>Строптивость</a:t>
            </a:r>
            <a:endParaRPr lang="ru-RU">
              <a:latin typeface="Calibri" pitchFamily="34" charset="0"/>
            </a:endParaRPr>
          </a:p>
        </p:txBody>
      </p:sp>
      <p:sp>
        <p:nvSpPr>
          <p:cNvPr id="15395" name="Прямоугольник 22"/>
          <p:cNvSpPr>
            <a:spLocks noChangeArrowheads="1"/>
          </p:cNvSpPr>
          <p:nvPr/>
        </p:nvSpPr>
        <p:spPr bwMode="auto">
          <a:xfrm rot="5400000">
            <a:off x="3777457" y="1151731"/>
            <a:ext cx="1244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Calibri" pitchFamily="34" charset="0"/>
              </a:rPr>
              <a:t>Своеволие</a:t>
            </a:r>
            <a:endParaRPr lang="ru-RU">
              <a:latin typeface="Calibri" pitchFamily="34" charset="0"/>
            </a:endParaRPr>
          </a:p>
        </p:txBody>
      </p:sp>
      <p:sp>
        <p:nvSpPr>
          <p:cNvPr id="15396" name="Прямоугольник 23"/>
          <p:cNvSpPr>
            <a:spLocks noChangeArrowheads="1"/>
          </p:cNvSpPr>
          <p:nvPr/>
        </p:nvSpPr>
        <p:spPr bwMode="auto">
          <a:xfrm rot="-1647625">
            <a:off x="5911850" y="1539875"/>
            <a:ext cx="1809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Calibri" pitchFamily="34" charset="0"/>
              </a:rPr>
              <a:t>Протест, бунт</a:t>
            </a:r>
            <a:endParaRPr lang="ru-RU">
              <a:latin typeface="Calibri" pitchFamily="34" charset="0"/>
            </a:endParaRPr>
          </a:p>
        </p:txBody>
      </p:sp>
      <p:sp>
        <p:nvSpPr>
          <p:cNvPr id="15397" name="Прямоугольник 24"/>
          <p:cNvSpPr>
            <a:spLocks noChangeArrowheads="1"/>
          </p:cNvSpPr>
          <p:nvPr/>
        </p:nvSpPr>
        <p:spPr bwMode="auto">
          <a:xfrm>
            <a:off x="6286500" y="3071813"/>
            <a:ext cx="1754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Calibri" pitchFamily="34" charset="0"/>
              </a:rPr>
              <a:t>Обесценивание</a:t>
            </a:r>
            <a:endParaRPr lang="ru-RU">
              <a:latin typeface="Calibri" pitchFamily="34" charset="0"/>
            </a:endParaRPr>
          </a:p>
        </p:txBody>
      </p:sp>
      <p:sp>
        <p:nvSpPr>
          <p:cNvPr id="15398" name="Прямоугольник 25"/>
          <p:cNvSpPr>
            <a:spLocks noChangeArrowheads="1"/>
          </p:cNvSpPr>
          <p:nvPr/>
        </p:nvSpPr>
        <p:spPr bwMode="auto">
          <a:xfrm rot="1646006">
            <a:off x="5781675" y="4767263"/>
            <a:ext cx="22129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i="1">
                <a:latin typeface="Calibri" pitchFamily="34" charset="0"/>
              </a:rPr>
              <a:t>Деспотизм, ревность</a:t>
            </a:r>
            <a:endParaRPr lang="ru-RU" sz="1600">
              <a:latin typeface="Calibri" pitchFamily="34" charset="0"/>
            </a:endParaRPr>
          </a:p>
        </p:txBody>
      </p:sp>
      <p:pic>
        <p:nvPicPr>
          <p:cNvPr id="15399" name="Picture 6" descr="F:\Новая папка\люди\ксиса\2e961ccf6e65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357563" y="2143125"/>
            <a:ext cx="24288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F:\Новая папка\фоны\bumaga dlya stendov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4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кругленный прямоугольник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1725" y="712788"/>
            <a:ext cx="4467225" cy="708025"/>
          </a:xfrm>
          <a:prstGeom prst="rect">
            <a:avLst/>
          </a:prstGeom>
          <a:noFill/>
        </p:spPr>
      </p:pic>
      <p:pic>
        <p:nvPicPr>
          <p:cNvPr id="16387" name="Picture 3" descr="F:\Новая папка\звездочки\рожи\000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75" y="642938"/>
            <a:ext cx="11017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71688" y="857250"/>
            <a:ext cx="64293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1,2</a:t>
            </a:r>
          </a:p>
        </p:txBody>
      </p:sp>
      <p:pic>
        <p:nvPicPr>
          <p:cNvPr id="7" name="TextBox 6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7888" y="1560513"/>
            <a:ext cx="7497762" cy="1663700"/>
          </a:xfrm>
          <a:prstGeom prst="rect">
            <a:avLst/>
          </a:prstGeom>
          <a:noFill/>
        </p:spPr>
      </p:pic>
      <p:sp>
        <p:nvSpPr>
          <p:cNvPr id="16390" name="TextBox 7"/>
          <p:cNvSpPr txBox="1">
            <a:spLocks noChangeArrowheads="1"/>
          </p:cNvSpPr>
          <p:nvPr/>
        </p:nvSpPr>
        <p:spPr bwMode="auto">
          <a:xfrm>
            <a:off x="928688" y="3214688"/>
            <a:ext cx="5572125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b="1">
              <a:solidFill>
                <a:srgbClr val="FF0000"/>
              </a:solidFill>
              <a:latin typeface="Monotype Corsiva" pitchFamily="66" charset="0"/>
            </a:endParaRPr>
          </a:p>
          <a:p>
            <a:endParaRPr lang="en-US" b="1">
              <a:solidFill>
                <a:srgbClr val="FF0000"/>
              </a:solidFill>
              <a:latin typeface="Monotype Corsiva" pitchFamily="66" charset="0"/>
            </a:endParaRPr>
          </a:p>
          <a:p>
            <a:r>
              <a:rPr lang="ru-RU" b="1">
                <a:solidFill>
                  <a:srgbClr val="FF0000"/>
                </a:solidFill>
                <a:latin typeface="Monotype Corsiva" pitchFamily="66" charset="0"/>
              </a:rPr>
              <a:t>Что делать?</a:t>
            </a:r>
          </a:p>
          <a:p>
            <a:r>
              <a:rPr lang="ru-RU" b="1">
                <a:solidFill>
                  <a:srgbClr val="0D0D0D"/>
                </a:solidFill>
                <a:latin typeface="Monotype Corsiva" pitchFamily="66" charset="0"/>
              </a:rPr>
              <a:t>Например, вместо вопроса, «Ты будешь кушать?»,</a:t>
            </a:r>
          </a:p>
          <a:p>
            <a:r>
              <a:rPr lang="ru-RU" b="1">
                <a:solidFill>
                  <a:srgbClr val="0D0D0D"/>
                </a:solidFill>
                <a:latin typeface="Monotype Corsiva" pitchFamily="66" charset="0"/>
              </a:rPr>
              <a:t>задайте вопрос: «Ты будешь кушать гречневую кашу</a:t>
            </a:r>
            <a:r>
              <a:rPr lang="en-US" b="1">
                <a:solidFill>
                  <a:srgbClr val="0D0D0D"/>
                </a:solidFill>
                <a:latin typeface="Monotype Corsiva" pitchFamily="66" charset="0"/>
              </a:rPr>
              <a:t> </a:t>
            </a:r>
            <a:r>
              <a:rPr lang="ru-RU" b="1">
                <a:solidFill>
                  <a:srgbClr val="0D0D0D"/>
                </a:solidFill>
                <a:latin typeface="Monotype Corsiva" pitchFamily="66" charset="0"/>
              </a:rPr>
              <a:t>или рисовую?»</a:t>
            </a:r>
          </a:p>
        </p:txBody>
      </p:sp>
      <p:pic>
        <p:nvPicPr>
          <p:cNvPr id="16391" name="Picture 4" descr="F:\Новая папка\люди\ксиса\b17bea166cc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63" y="3357563"/>
            <a:ext cx="253047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F:\Новая папка\фоны\bumaga dlya stendov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4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кругленный прямоугольник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1725" y="554038"/>
            <a:ext cx="4467225" cy="976312"/>
          </a:xfrm>
          <a:prstGeom prst="rect">
            <a:avLst/>
          </a:prstGeom>
          <a:noFill/>
        </p:spPr>
      </p:pic>
      <p:pic>
        <p:nvPicPr>
          <p:cNvPr id="17411" name="Picture 3" descr="F:\Новая папка\звездочки\рожи\000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9913" y="642938"/>
            <a:ext cx="11017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14563" y="785813"/>
            <a:ext cx="3937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3</a:t>
            </a:r>
          </a:p>
        </p:txBody>
      </p:sp>
      <p:pic>
        <p:nvPicPr>
          <p:cNvPr id="7" name="TextBox 6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5350" y="1560513"/>
            <a:ext cx="7462838" cy="1298575"/>
          </a:xfrm>
          <a:prstGeom prst="rect">
            <a:avLst/>
          </a:prstGeom>
          <a:noFill/>
        </p:spPr>
      </p:pic>
      <p:sp>
        <p:nvSpPr>
          <p:cNvPr id="17414" name="TextBox 7"/>
          <p:cNvSpPr txBox="1">
            <a:spLocks noChangeArrowheads="1"/>
          </p:cNvSpPr>
          <p:nvPr/>
        </p:nvSpPr>
        <p:spPr bwMode="auto">
          <a:xfrm>
            <a:off x="2987675" y="2928938"/>
            <a:ext cx="5727700" cy="350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Monotype Corsiva" pitchFamily="66" charset="0"/>
              </a:rPr>
              <a:t>Что делать?</a:t>
            </a:r>
          </a:p>
          <a:p>
            <a:r>
              <a:rPr lang="ru-RU" sz="3200" b="1">
                <a:solidFill>
                  <a:srgbClr val="0D0D0D"/>
                </a:solidFill>
                <a:latin typeface="Monotype Corsiva" pitchFamily="66" charset="0"/>
              </a:rPr>
              <a:t>Просто подождите несколько минут.</a:t>
            </a:r>
          </a:p>
          <a:p>
            <a:r>
              <a:rPr lang="ru-RU" sz="3200" b="1">
                <a:solidFill>
                  <a:srgbClr val="0D0D0D"/>
                </a:solidFill>
                <a:latin typeface="Monotype Corsiva" pitchFamily="66" charset="0"/>
              </a:rPr>
              <a:t>Малыш сам созреет, и сам примет</a:t>
            </a:r>
          </a:p>
          <a:p>
            <a:r>
              <a:rPr lang="ru-RU" sz="3200" b="1">
                <a:solidFill>
                  <a:srgbClr val="0D0D0D"/>
                </a:solidFill>
                <a:latin typeface="Monotype Corsiva" pitchFamily="66" charset="0"/>
              </a:rPr>
              <a:t>Решение – попросит книжку.</a:t>
            </a:r>
          </a:p>
        </p:txBody>
      </p:sp>
      <p:pic>
        <p:nvPicPr>
          <p:cNvPr id="17415" name="Picture 2" descr="F:\Новая папка\люди\ксиса\c23526980c8b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75" y="2857500"/>
            <a:ext cx="32385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F:\Новая папка\фоны\bumaga dlya stendov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4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кругленный прямоугольник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1725" y="554038"/>
            <a:ext cx="4467225" cy="976312"/>
          </a:xfrm>
          <a:prstGeom prst="rect">
            <a:avLst/>
          </a:prstGeom>
          <a:noFill/>
        </p:spPr>
      </p:pic>
      <p:pic>
        <p:nvPicPr>
          <p:cNvPr id="18435" name="Picture 3" descr="F:\Новая папка\звездочки\рожи\000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9913" y="642938"/>
            <a:ext cx="11017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14563" y="785813"/>
            <a:ext cx="3937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4</a:t>
            </a:r>
          </a:p>
        </p:txBody>
      </p:sp>
      <p:pic>
        <p:nvPicPr>
          <p:cNvPr id="7" name="TextBox 6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1050" y="1560513"/>
            <a:ext cx="7508875" cy="566737"/>
          </a:xfrm>
          <a:prstGeom prst="rect">
            <a:avLst/>
          </a:prstGeom>
          <a:noFill/>
        </p:spPr>
      </p:pic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928688" y="2143125"/>
            <a:ext cx="5786437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b="1">
              <a:solidFill>
                <a:srgbClr val="0D0D0D"/>
              </a:solidFill>
              <a:latin typeface="Monotype Corsiva" pitchFamily="66" charset="0"/>
            </a:endParaRPr>
          </a:p>
          <a:p>
            <a:r>
              <a:rPr lang="ru-RU" sz="2000" b="1">
                <a:solidFill>
                  <a:srgbClr val="0D0D0D"/>
                </a:solidFill>
                <a:latin typeface="Monotype Corsiva" pitchFamily="66" charset="0"/>
              </a:rPr>
              <a:t>                                    </a:t>
            </a:r>
            <a:r>
              <a:rPr lang="ru-RU" sz="2000" b="1">
                <a:solidFill>
                  <a:srgbClr val="FF0000"/>
                </a:solidFill>
                <a:latin typeface="Monotype Corsiva" pitchFamily="66" charset="0"/>
              </a:rPr>
              <a:t>  Что делать?</a:t>
            </a:r>
          </a:p>
          <a:p>
            <a:r>
              <a:rPr lang="ru-RU" sz="2000" b="1">
                <a:solidFill>
                  <a:srgbClr val="0D0D0D"/>
                </a:solidFill>
                <a:latin typeface="Monotype Corsiva" pitchFamily="66" charset="0"/>
              </a:rPr>
              <a:t>Позвольте малышу попробовать сделать все самому, даже если вы знаете, что это ему не по силам. Опыт – сын ошибок трудных. Но если у крохи что-то получилось, обязательно похвалите его, объясните, что именно он сделал хорошо, и подчеркните, какой он стал большой и самостоятельный. Такое признание успехов поднимает самооценку, придает уверенности в силах.</a:t>
            </a:r>
          </a:p>
          <a:p>
            <a:endParaRPr lang="ru-RU" sz="2000" b="1">
              <a:solidFill>
                <a:srgbClr val="403152"/>
              </a:solidFill>
              <a:latin typeface="Monotype Corsiva" pitchFamily="66" charset="0"/>
            </a:endParaRPr>
          </a:p>
        </p:txBody>
      </p:sp>
      <p:pic>
        <p:nvPicPr>
          <p:cNvPr id="18439" name="Picture 3" descr="F:\Новая папка\люди\ксиса\271ad5f5552c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50" y="3643313"/>
            <a:ext cx="2397125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F:\Новая папка\фоны\bumaga dlya stendov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4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кругленный прямоугольник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1725" y="554038"/>
            <a:ext cx="4467225" cy="976312"/>
          </a:xfrm>
          <a:prstGeom prst="rect">
            <a:avLst/>
          </a:prstGeom>
          <a:noFill/>
        </p:spPr>
      </p:pic>
      <p:pic>
        <p:nvPicPr>
          <p:cNvPr id="19459" name="Picture 3" descr="F:\Новая папка\звездочки\рожи\000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9913" y="642938"/>
            <a:ext cx="11017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14563" y="785813"/>
            <a:ext cx="3937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5</a:t>
            </a:r>
          </a:p>
        </p:txBody>
      </p:sp>
      <p:pic>
        <p:nvPicPr>
          <p:cNvPr id="7" name="TextBox 6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8675" y="1347788"/>
            <a:ext cx="7583488" cy="1298575"/>
          </a:xfrm>
          <a:prstGeom prst="rect">
            <a:avLst/>
          </a:prstGeom>
          <a:noFill/>
        </p:spPr>
      </p:pic>
      <p:sp>
        <p:nvSpPr>
          <p:cNvPr id="19462" name="TextBox 7"/>
          <p:cNvSpPr txBox="1">
            <a:spLocks noChangeArrowheads="1"/>
          </p:cNvSpPr>
          <p:nvPr/>
        </p:nvSpPr>
        <p:spPr bwMode="auto">
          <a:xfrm>
            <a:off x="2771775" y="2643188"/>
            <a:ext cx="5943600" cy="307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Monotype Corsiva" pitchFamily="66" charset="0"/>
              </a:rPr>
              <a:t>Что делать?</a:t>
            </a:r>
          </a:p>
          <a:p>
            <a:r>
              <a:rPr lang="ru-RU" sz="2400" b="1">
                <a:solidFill>
                  <a:srgbClr val="0D0D0D"/>
                </a:solidFill>
                <a:latin typeface="Monotype Corsiva" pitchFamily="66" charset="0"/>
              </a:rPr>
              <a:t>Если малыш заходится в истерике, спокойно переждите ее, и только потом объясните, как «правильно» себя вести и почему. Что-либо объяснять во время истерики бесполезно.</a:t>
            </a:r>
          </a:p>
          <a:p>
            <a:endParaRPr lang="ru-RU" sz="2400" b="1">
              <a:solidFill>
                <a:srgbClr val="403152"/>
              </a:solidFill>
              <a:latin typeface="Monotype Corsiva" pitchFamily="66" charset="0"/>
            </a:endParaRPr>
          </a:p>
        </p:txBody>
      </p:sp>
      <p:pic>
        <p:nvPicPr>
          <p:cNvPr id="19463" name="Picture 3" descr="F:\Новая папка\люди\ксиса\74050c170630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8" y="3786188"/>
            <a:ext cx="286226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F:\Новая папка\фоны\bumaga dlya stendov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4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кругленный прямоугольник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1725" y="554038"/>
            <a:ext cx="4467225" cy="976312"/>
          </a:xfrm>
          <a:prstGeom prst="rect">
            <a:avLst/>
          </a:prstGeom>
          <a:noFill/>
        </p:spPr>
      </p:pic>
      <p:pic>
        <p:nvPicPr>
          <p:cNvPr id="20483" name="Picture 3" descr="F:\Новая папка\звездочки\рожи\000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9913" y="642938"/>
            <a:ext cx="11017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14563" y="785813"/>
            <a:ext cx="3937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6</a:t>
            </a:r>
          </a:p>
        </p:txBody>
      </p:sp>
      <p:pic>
        <p:nvPicPr>
          <p:cNvPr id="7" name="TextBox 6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8513" y="1347788"/>
            <a:ext cx="7943850" cy="1298575"/>
          </a:xfrm>
          <a:prstGeom prst="rect">
            <a:avLst/>
          </a:prstGeom>
          <a:noFill/>
        </p:spPr>
      </p:pic>
      <p:pic>
        <p:nvPicPr>
          <p:cNvPr id="20486" name="Picture 2" descr="F:\Новая папка\люди\ксиса\b22b8d5895d8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88" y="3429000"/>
            <a:ext cx="2732087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Box 7"/>
          <p:cNvSpPr txBox="1">
            <a:spLocks noChangeArrowheads="1"/>
          </p:cNvSpPr>
          <p:nvPr/>
        </p:nvSpPr>
        <p:spPr bwMode="auto">
          <a:xfrm>
            <a:off x="785813" y="2571750"/>
            <a:ext cx="5786437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0000"/>
                </a:solidFill>
                <a:latin typeface="Monotype Corsiva" pitchFamily="66" charset="0"/>
              </a:rPr>
              <a:t>Что делать?</a:t>
            </a:r>
          </a:p>
          <a:p>
            <a:r>
              <a:rPr lang="ru-RU" sz="2000" b="1">
                <a:latin typeface="Monotype Corsiva" pitchFamily="66" charset="0"/>
              </a:rPr>
              <a:t>Направляйте энергию ребенка в мирное русло.</a:t>
            </a:r>
          </a:p>
          <a:p>
            <a:r>
              <a:rPr lang="ru-RU" sz="2000" b="1">
                <a:latin typeface="Monotype Corsiva" pitchFamily="66" charset="0"/>
              </a:rPr>
              <a:t>  Например, если малыш рвет книжку, предложите   ему рвать старые журналы. Подключите свою  фантазию, обыграйте неприятный момент с  использованием игрушек.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F:\Новая папка\фоны\bumaga dlya stendov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4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кругленный прямоугольник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1725" y="554038"/>
            <a:ext cx="4467225" cy="976312"/>
          </a:xfrm>
          <a:prstGeom prst="rect">
            <a:avLst/>
          </a:prstGeom>
          <a:noFill/>
        </p:spPr>
      </p:pic>
      <p:pic>
        <p:nvPicPr>
          <p:cNvPr id="21507" name="Picture 3" descr="F:\Новая папка\звездочки\рожи\000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9913" y="642938"/>
            <a:ext cx="11017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14563" y="785813"/>
            <a:ext cx="3937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7</a:t>
            </a:r>
          </a:p>
        </p:txBody>
      </p:sp>
      <p:pic>
        <p:nvPicPr>
          <p:cNvPr id="7" name="TextBox 6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0750" y="1347788"/>
            <a:ext cx="7656513" cy="931862"/>
          </a:xfrm>
          <a:prstGeom prst="rect">
            <a:avLst/>
          </a:prstGeom>
          <a:noFill/>
        </p:spPr>
      </p:pic>
      <p:sp>
        <p:nvSpPr>
          <p:cNvPr id="21510" name="TextBox 7"/>
          <p:cNvSpPr txBox="1">
            <a:spLocks noChangeArrowheads="1"/>
          </p:cNvSpPr>
          <p:nvPr/>
        </p:nvSpPr>
        <p:spPr bwMode="auto">
          <a:xfrm>
            <a:off x="2928938" y="2214563"/>
            <a:ext cx="5786437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 b="1">
              <a:solidFill>
                <a:srgbClr val="FF0000"/>
              </a:solidFill>
              <a:latin typeface="Monotype Corsiva" pitchFamily="66" charset="0"/>
            </a:endParaRPr>
          </a:p>
          <a:p>
            <a:endParaRPr lang="en-US" sz="2400" b="1">
              <a:solidFill>
                <a:srgbClr val="FF0000"/>
              </a:solidFill>
              <a:latin typeface="Monotype Corsiva" pitchFamily="66" charset="0"/>
            </a:endParaRPr>
          </a:p>
          <a:p>
            <a:r>
              <a:rPr lang="ru-RU" sz="2400" b="1">
                <a:solidFill>
                  <a:srgbClr val="FF0000"/>
                </a:solidFill>
                <a:latin typeface="Monotype Corsiva" pitchFamily="66" charset="0"/>
              </a:rPr>
              <a:t>Что делать?</a:t>
            </a:r>
          </a:p>
          <a:p>
            <a:r>
              <a:rPr lang="ru-RU" sz="2400" b="1">
                <a:solidFill>
                  <a:srgbClr val="1E1C11"/>
                </a:solidFill>
                <a:latin typeface="Monotype Corsiva" pitchFamily="66" charset="0"/>
              </a:rPr>
              <a:t>Уступайте ребенку в «мелочах». Но в том, что касается здоровья и безопасности самого ребенка и других людей – будьте непреклонны.</a:t>
            </a:r>
            <a:r>
              <a:rPr lang="ru-RU" b="1">
                <a:solidFill>
                  <a:srgbClr val="1E1C11"/>
                </a:solidFill>
                <a:latin typeface="Monotype Corsiva" pitchFamily="66" charset="0"/>
              </a:rPr>
              <a:t> </a:t>
            </a:r>
          </a:p>
        </p:txBody>
      </p:sp>
      <p:pic>
        <p:nvPicPr>
          <p:cNvPr id="21511" name="Picture 2" descr="F:\Новая папка\люди\ксиса\b0879e93432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" y="3286125"/>
            <a:ext cx="27813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ризис 3-х лет">
  <a:themeElements>
    <a:clrScheme name="Стандартная">
      <a:dk1>
        <a:sysClr val="windowText" lastClr="000000"/>
      </a:dk1>
      <a:lt1>
        <a:sysClr val="window" lastClr="DFDFD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Кризис 3-х лет</Template>
  <TotalTime>77</TotalTime>
  <Words>482</Words>
  <Application>Microsoft Office PowerPoint</Application>
  <PresentationFormat>Экран (4:3)</PresentationFormat>
  <Paragraphs>61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Кризис 3-х лет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Лена</cp:lastModifiedBy>
  <cp:revision>9</cp:revision>
  <dcterms:created xsi:type="dcterms:W3CDTF">2012-01-17T09:06:16Z</dcterms:created>
  <dcterms:modified xsi:type="dcterms:W3CDTF">2016-09-25T06:02:06Z</dcterms:modified>
</cp:coreProperties>
</file>